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9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"/>
          <c:y val="0.111739745403112"/>
          <c:w val="0.97206765670486805"/>
          <c:h val="0.70646914315491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Хозяйства всех категорий 2020</c:v>
                </c:pt>
              </c:strCache>
            </c:strRef>
          </c:tx>
          <c:spPr>
            <a:gradFill>
              <a:gsLst>
                <a:gs pos="0">
                  <a:srgbClr val="A21630"/>
                </a:gs>
                <a:gs pos="100000">
                  <a:srgbClr val="DA0000"/>
                </a:gs>
              </a:gsLst>
              <a:lin ang="16200000"/>
            </a:gra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00" b="1" strike="noStrike" spc="-1">
                    <a:solidFill>
                      <a:srgbClr val="DA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 Зерновые и зернобобовые культуры (включая кукурузу)</c:v>
                </c:pt>
                <c:pt idx="1">
                  <c:v>Картофель</c:v>
                </c:pt>
                <c:pt idx="2">
                  <c:v>Овощи открытого и закрытого грунта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137213</c:v>
                </c:pt>
                <c:pt idx="1">
                  <c:v>837699</c:v>
                </c:pt>
                <c:pt idx="2">
                  <c:v>291107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Хозяйства всех категорий 2021</c:v>
                </c:pt>
              </c:strCache>
            </c:strRef>
          </c:tx>
          <c:spPr>
            <a:gradFill>
              <a:gsLst>
                <a:gs pos="0">
                  <a:srgbClr val="767171"/>
                </a:gs>
                <a:gs pos="100000">
                  <a:srgbClr val="D0CECE"/>
                </a:gs>
              </a:gsLst>
              <a:lin ang="16200000"/>
            </a:gra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100" b="1" strike="noStrike" spc="-1">
                    <a:solidFill>
                      <a:srgbClr val="767171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 Зерновые и зернобобовые культуры (включая кукурузу)</c:v>
                </c:pt>
                <c:pt idx="1">
                  <c:v>Картофель</c:v>
                </c:pt>
                <c:pt idx="2">
                  <c:v>Овощи открытого и закрытого грунта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112814</c:v>
                </c:pt>
                <c:pt idx="1">
                  <c:v>876463</c:v>
                </c:pt>
                <c:pt idx="2">
                  <c:v>404893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6"/>
        <c:axId val="95589120"/>
        <c:axId val="95590656"/>
      </c:barChart>
      <c:catAx>
        <c:axId val="95589120"/>
        <c:scaling>
          <c:orientation val="minMax"/>
        </c:scaling>
        <c:delete val="0"/>
        <c:axPos val="b"/>
        <c:majorGridlines>
          <c:spPr>
            <a:ln w="9360">
              <a:solidFill>
                <a:srgbClr val="FFFFFF"/>
              </a:solidFill>
              <a:round/>
            </a:ln>
          </c:spPr>
        </c:majorGridlines>
        <c:numFmt formatCode="[$-419]dd/mm/yyyy" sourceLinked="1"/>
        <c:majorTickMark val="none"/>
        <c:minorTickMark val="none"/>
        <c:tickLblPos val="nextTo"/>
        <c:spPr>
          <a:ln w="3168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1100" b="1" strike="noStrike" spc="-1">
                <a:solidFill>
                  <a:srgbClr val="595959"/>
                </a:solidFill>
                <a:latin typeface="Arial"/>
                <a:ea typeface="DejaVu Sans"/>
              </a:defRPr>
            </a:pPr>
            <a:endParaRPr lang="ru-RU"/>
          </a:p>
        </c:txPr>
        <c:crossAx val="95590656"/>
        <c:crosses val="autoZero"/>
        <c:auto val="1"/>
        <c:lblAlgn val="ctr"/>
        <c:lblOffset val="100"/>
        <c:noMultiLvlLbl val="1"/>
      </c:catAx>
      <c:valAx>
        <c:axId val="9559065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955891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0641940085592"/>
          <c:y val="0.89536990073183098"/>
          <c:w val="0.53366619115549196"/>
          <c:h val="0.1045576407506700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000" b="1" strike="noStrike" spc="-1">
              <a:solidFill>
                <a:srgbClr val="767171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0.1744</cdr:x>
      <cdr:y>0.72189</cdr:y>
    </cdr:from>
    <cdr:to>
      <cdr:x>0.27747</cdr:x>
      <cdr:y>0.80497</cdr:y>
    </cdr:to>
    <cdr:sp macro="" textlink="">
      <cdr:nvSpPr>
        <cdr:cNvPr id="2" name="CustomShape 14"/>
        <cdr:cNvSpPr/>
      </cdr:nvSpPr>
      <cdr:spPr>
        <a:xfrm xmlns:a="http://schemas.openxmlformats.org/drawingml/2006/main">
          <a:off x="1703744" y="3490992"/>
          <a:ext cx="1006920" cy="401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en-US" sz="2200" b="1" spc="-1" dirty="0">
              <a:solidFill>
                <a:srgbClr val="FFF6E9"/>
              </a:solidFill>
              <a:latin typeface="Arial"/>
              <a:ea typeface="DejaVu Sans"/>
            </a:rPr>
            <a:t>8</a:t>
          </a:r>
          <a:r>
            <a:rPr lang="en-US" sz="22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2</a:t>
          </a:r>
          <a:r>
            <a:rPr lang="ru-RU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,</a:t>
          </a:r>
          <a:r>
            <a:rPr lang="en-US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2</a:t>
          </a:r>
          <a:r>
            <a:rPr lang="ru-RU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%</a:t>
          </a:r>
          <a:endParaRPr lang="ru-RU" sz="1600" b="0" strike="noStrike" spc="-1" dirty="0">
            <a:latin typeface="XO Oriel"/>
          </a:endParaRPr>
        </a:p>
      </cdr:txBody>
    </cdr:sp>
  </cdr:relSizeAnchor>
  <cdr:relSizeAnchor xmlns:cdr="http://schemas.openxmlformats.org/drawingml/2006/chartDrawing">
    <cdr:from>
      <cdr:x>0.79213</cdr:x>
      <cdr:y>0.72189</cdr:y>
    </cdr:from>
    <cdr:to>
      <cdr:x>0.8952</cdr:x>
      <cdr:y>0.80497</cdr:y>
    </cdr:to>
    <cdr:sp macro="" textlink="">
      <cdr:nvSpPr>
        <cdr:cNvPr id="3" name="CustomShape 14"/>
        <cdr:cNvSpPr/>
      </cdr:nvSpPr>
      <cdr:spPr>
        <a:xfrm xmlns:a="http://schemas.openxmlformats.org/drawingml/2006/main">
          <a:off x="7738560" y="3490992"/>
          <a:ext cx="1006920" cy="401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ru-RU" sz="22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1</a:t>
          </a:r>
          <a:r>
            <a:rPr lang="en-US" sz="22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39</a:t>
          </a:r>
          <a:r>
            <a:rPr lang="ru-RU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,</a:t>
          </a:r>
          <a:r>
            <a:rPr lang="en-US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1</a:t>
          </a:r>
          <a:r>
            <a:rPr lang="ru-RU" sz="1600" b="1" strike="noStrike" spc="-1" dirty="0" smtClean="0">
              <a:solidFill>
                <a:srgbClr val="FFF6E9"/>
              </a:solidFill>
              <a:latin typeface="Arial"/>
              <a:ea typeface="DejaVu Sans"/>
            </a:rPr>
            <a:t>%</a:t>
          </a:r>
          <a:endParaRPr lang="ru-RU" sz="1600" b="0" strike="noStrike" spc="-1" dirty="0">
            <a:latin typeface="XO Oriel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8" descr="Изображение выглядит как сидит, дисплей, компьютер, стол&#10;&#10;Автоматически созданное описание"/>
          <p:cNvPicPr/>
          <p:nvPr/>
        </p:nvPicPr>
        <p:blipFill>
          <a:blip r:embed="rId14"/>
          <a:srcRect l="-38" t="6769" r="66" b="10381"/>
          <a:stretch/>
        </p:blipFill>
        <p:spPr>
          <a:xfrm>
            <a:off x="0" y="0"/>
            <a:ext cx="12186360" cy="685800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21"/>
          <p:cNvPicPr/>
          <p:nvPr/>
        </p:nvPicPr>
        <p:blipFill>
          <a:blip r:embed="rId15"/>
          <a:stretch/>
        </p:blipFill>
        <p:spPr>
          <a:xfrm>
            <a:off x="3468960" y="1295280"/>
            <a:ext cx="833040" cy="9781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1807200" y="2404080"/>
            <a:ext cx="437616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ФЕДЕРАЛЬНАЯ СЛУЖБА</a:t>
            </a:r>
            <a:endParaRPr lang="ru-RU" sz="10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ГОСУДАРСТВЕННОЙ СТАТИСТИКИ</a:t>
            </a:r>
            <a:endParaRPr lang="ru-RU" sz="1000" b="0" strike="noStrike" spc="-1">
              <a:latin typeface="XO Orie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6640" y="4641480"/>
            <a:ext cx="488520" cy="493200"/>
            <a:chOff x="11456640" y="4641480"/>
            <a:chExt cx="488520" cy="493200"/>
          </a:xfrm>
        </p:grpSpPr>
        <p:sp>
          <p:nvSpPr>
            <p:cNvPr id="4" name="CustomShape 3"/>
            <p:cNvSpPr/>
            <p:nvPr/>
          </p:nvSpPr>
          <p:spPr>
            <a:xfrm>
              <a:off x="11456640" y="4641480"/>
              <a:ext cx="488520" cy="4932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4"/>
            <p:cNvSpPr/>
            <p:nvPr/>
          </p:nvSpPr>
          <p:spPr>
            <a:xfrm>
              <a:off x="11636280" y="4760640"/>
              <a:ext cx="147960" cy="28260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6"/>
          <p:cNvPicPr/>
          <p:nvPr/>
        </p:nvPicPr>
        <p:blipFill>
          <a:blip r:embed="rId14"/>
          <a:srcRect l="21445" r="23328"/>
          <a:stretch/>
        </p:blipFill>
        <p:spPr>
          <a:xfrm>
            <a:off x="12600" y="0"/>
            <a:ext cx="5527080" cy="68432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0" y="4320"/>
            <a:ext cx="5527080" cy="6847920"/>
          </a:xfrm>
          <a:prstGeom prst="rect">
            <a:avLst/>
          </a:prstGeom>
          <a:gradFill rotWithShape="0">
            <a:gsLst>
              <a:gs pos="0">
                <a:srgbClr val="333F4F">
                  <a:alpha val="60000"/>
                </a:srgbClr>
              </a:gs>
              <a:gs pos="100000">
                <a:srgbClr val="222A35">
                  <a:alpha val="60000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-360" y="9000"/>
            <a:ext cx="5540040" cy="1293480"/>
          </a:xfrm>
          <a:prstGeom prst="rect">
            <a:avLst/>
          </a:prstGeom>
          <a:blipFill rotWithShape="0">
            <a:blip r:embed="rId15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12600" y="5558760"/>
            <a:ext cx="5527080" cy="1293480"/>
          </a:xfrm>
          <a:prstGeom prst="rect">
            <a:avLst/>
          </a:prstGeom>
          <a:blipFill rotWithShape="0">
            <a:blip r:embed="rId15">
              <a:alphaModFix amt="39000"/>
            </a:blip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4"/>
          <p:cNvGrpSpPr/>
          <p:nvPr/>
        </p:nvGrpSpPr>
        <p:grpSpPr>
          <a:xfrm>
            <a:off x="11697840" y="5699520"/>
            <a:ext cx="488520" cy="493200"/>
            <a:chOff x="11697840" y="5699520"/>
            <a:chExt cx="488520" cy="493200"/>
          </a:xfrm>
        </p:grpSpPr>
        <p:sp>
          <p:nvSpPr>
            <p:cNvPr id="49" name="CustomShape 5"/>
            <p:cNvSpPr/>
            <p:nvPr/>
          </p:nvSpPr>
          <p:spPr>
            <a:xfrm>
              <a:off x="11697840" y="5699520"/>
              <a:ext cx="488520" cy="4932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6"/>
            <p:cNvSpPr/>
            <p:nvPr/>
          </p:nvSpPr>
          <p:spPr>
            <a:xfrm>
              <a:off x="11877480" y="5818680"/>
              <a:ext cx="147960" cy="282600"/>
            </a:xfrm>
            <a:prstGeom prst="rect">
              <a:avLst/>
            </a:prstGeom>
            <a:blipFill rotWithShape="0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CustomShape 7"/>
          <p:cNvSpPr/>
          <p:nvPr/>
        </p:nvSpPr>
        <p:spPr>
          <a:xfrm>
            <a:off x="5087160" y="1308240"/>
            <a:ext cx="453240" cy="4244400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" name="Рисунок 20"/>
          <p:cNvPicPr/>
          <p:nvPr/>
        </p:nvPicPr>
        <p:blipFill>
          <a:blip r:embed="rId17"/>
          <a:stretch/>
        </p:blipFill>
        <p:spPr>
          <a:xfrm>
            <a:off x="651960" y="105120"/>
            <a:ext cx="911520" cy="1070280"/>
          </a:xfrm>
          <a:prstGeom prst="rect">
            <a:avLst/>
          </a:prstGeom>
          <a:ln>
            <a:noFill/>
          </a:ln>
        </p:spPr>
      </p:pic>
      <p:sp>
        <p:nvSpPr>
          <p:cNvPr id="53" name="CustomShape 8"/>
          <p:cNvSpPr/>
          <p:nvPr/>
        </p:nvSpPr>
        <p:spPr>
          <a:xfrm>
            <a:off x="1741320" y="457200"/>
            <a:ext cx="382572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ФЕДЕРАЛЬНАЯ СЛУЖБА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ГОСУДАРСТВЕННОЙ СТАТИСТИКИ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58560" y="118440"/>
            <a:ext cx="104292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500" b="1" strike="noStrike" spc="-46">
                <a:solidFill>
                  <a:srgbClr val="334286"/>
                </a:solidFill>
                <a:latin typeface="Arial"/>
                <a:ea typeface="DejaVu Sans"/>
              </a:rPr>
              <a:t>РОССТАТ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73320" y="0"/>
            <a:ext cx="11474280" cy="84960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0" y="649800"/>
            <a:ext cx="214200" cy="73332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8560" y="118440"/>
            <a:ext cx="104292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500" b="1" strike="noStrike" spc="-46">
                <a:solidFill>
                  <a:srgbClr val="334286"/>
                </a:solidFill>
                <a:latin typeface="Arial"/>
                <a:ea typeface="DejaVu Sans"/>
              </a:rPr>
              <a:t>РОССТАТ</a:t>
            </a:r>
            <a:endParaRPr lang="ru-RU" sz="1500" b="0" strike="noStrike" spc="-1">
              <a:latin typeface="XO Orie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73320" y="0"/>
            <a:ext cx="11474280" cy="84960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0" y="649800"/>
            <a:ext cx="214200" cy="73332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320000" y="3600000"/>
            <a:ext cx="7866720" cy="15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Оперативные данные о ходе уборки урожая по категориям хозяйств в Хабаровском крае</a:t>
            </a:r>
            <a:r>
              <a:rPr lang="ru-RU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3200" b="0" strike="noStrike" spc="-1">
              <a:latin typeface="XO Orie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788080" y="5527440"/>
            <a:ext cx="5559840" cy="7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C00000"/>
                </a:solidFill>
                <a:latin typeface="Arial"/>
                <a:ea typeface="DejaVu Sans"/>
              </a:rPr>
              <a:t>за январь - сентябрь 2021 года</a:t>
            </a:r>
            <a:endParaRPr lang="ru-RU" sz="2800" b="0" strike="noStrike" spc="-1">
              <a:latin typeface="XO Oriel"/>
            </a:endParaRPr>
          </a:p>
        </p:txBody>
      </p:sp>
      <p:pic>
        <p:nvPicPr>
          <p:cNvPr id="176" name="Рисунок 175"/>
          <p:cNvPicPr/>
          <p:nvPr/>
        </p:nvPicPr>
        <p:blipFill>
          <a:blip r:embed="rId2"/>
          <a:stretch/>
        </p:blipFill>
        <p:spPr>
          <a:xfrm>
            <a:off x="262440" y="186840"/>
            <a:ext cx="886680" cy="89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9311040" y="6355800"/>
            <a:ext cx="2737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8A4691D-1803-4BEE-98A1-F1CB3D9EEB2A}" type="slidenum">
              <a:rPr lang="ru-RU" sz="1600" b="0" strike="noStrike" spc="-1">
                <a:solidFill>
                  <a:srgbClr val="808080"/>
                </a:solidFill>
                <a:latin typeface="Arial"/>
                <a:ea typeface="DejaVu Sans"/>
              </a:rPr>
              <a:t>2</a:t>
            </a:fld>
            <a:endParaRPr lang="ru-RU" sz="1600" b="0" strike="noStrike" spc="-1">
              <a:latin typeface="XO Orie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-86760" y="1440000"/>
            <a:ext cx="5122440" cy="41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Оперативные данные о ходе уборки урожая по категория хозяйств</a:t>
            </a:r>
            <a:endParaRPr lang="ru-RU" sz="3600" b="0" strike="noStrike" spc="-1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ru-RU" sz="3600" b="0" strike="noStrike" spc="-1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в Хабаровском крае</a:t>
            </a:r>
            <a:endParaRPr lang="ru-RU" sz="2200" b="0" strike="noStrike" spc="-1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ru-RU" sz="2200" b="0" strike="noStrike" spc="-1">
              <a:latin typeface="XO Orie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январь - сентябрь 2021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5816520" y="1175040"/>
            <a:ext cx="7495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  <a:ea typeface="DejaVu Sans"/>
              </a:rPr>
              <a:t>01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5816520" y="2127960"/>
            <a:ext cx="7495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  <a:ea typeface="DejaVu Sans"/>
              </a:rPr>
              <a:t>02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5816520" y="3080520"/>
            <a:ext cx="7495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  <a:ea typeface="DejaVu Sans"/>
              </a:rPr>
              <a:t>03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5816520" y="4033440"/>
            <a:ext cx="749520" cy="69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1002B"/>
                </a:solidFill>
                <a:latin typeface="Arial"/>
                <a:ea typeface="DejaVu Sans"/>
              </a:rPr>
              <a:t>04</a:t>
            </a:r>
            <a:endParaRPr lang="ru-RU" sz="4000" b="0" strike="noStrike" spc="-1">
              <a:latin typeface="XO Orie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6659280" y="1242000"/>
            <a:ext cx="504108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640" algn="just">
              <a:lnSpc>
                <a:spcPct val="100000"/>
              </a:lnSpc>
              <a:spcBef>
                <a:spcPts val="1335"/>
              </a:spcBef>
            </a:pPr>
            <a:r>
              <a:rPr lang="ru-RU" sz="1600" b="0" strike="noStrike" spc="-26">
                <a:solidFill>
                  <a:srgbClr val="595959"/>
                </a:solidFill>
                <a:latin typeface="Arial"/>
                <a:ea typeface="DejaVu Sans"/>
              </a:rPr>
              <a:t>Сбор урожая сельскохозяйственных культур в хозяйствах всех категорий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84" name="CustomShape 8"/>
          <p:cNvSpPr/>
          <p:nvPr/>
        </p:nvSpPr>
        <p:spPr>
          <a:xfrm>
            <a:off x="6696000" y="2302920"/>
            <a:ext cx="50410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640" algn="just">
              <a:lnSpc>
                <a:spcPct val="100000"/>
              </a:lnSpc>
              <a:spcBef>
                <a:spcPts val="1335"/>
              </a:spcBef>
            </a:pPr>
            <a:r>
              <a:rPr lang="ru-RU" sz="1600" b="0" strike="noStrike" spc="-26">
                <a:solidFill>
                  <a:srgbClr val="595959"/>
                </a:solidFill>
                <a:latin typeface="Arial"/>
                <a:ea typeface="DejaVu Sans"/>
              </a:rPr>
              <a:t>Зерновые и зернобобовые (включая кукурузу)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6690600" y="3312000"/>
            <a:ext cx="50410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640">
              <a:lnSpc>
                <a:spcPct val="100000"/>
              </a:lnSpc>
              <a:spcBef>
                <a:spcPts val="1335"/>
              </a:spcBef>
            </a:pPr>
            <a:r>
              <a:rPr lang="ru-RU" sz="1600" b="0" strike="noStrike" spc="-26">
                <a:solidFill>
                  <a:srgbClr val="595959"/>
                </a:solidFill>
                <a:latin typeface="Arial"/>
                <a:ea typeface="DejaVu Sans"/>
              </a:rPr>
              <a:t>Картофель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6659280" y="4106880"/>
            <a:ext cx="50410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6640" algn="just">
              <a:lnSpc>
                <a:spcPct val="100000"/>
              </a:lnSpc>
              <a:spcBef>
                <a:spcPts val="1335"/>
              </a:spcBef>
            </a:pPr>
            <a:r>
              <a:rPr lang="ru-RU" sz="1600" b="0" strike="noStrike" spc="-26">
                <a:solidFill>
                  <a:srgbClr val="595959"/>
                </a:solidFill>
                <a:latin typeface="Arial"/>
                <a:ea typeface="DejaVu Sans"/>
              </a:rPr>
              <a:t>Овощи открытого и закрытого грунта 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9311040" y="6355800"/>
            <a:ext cx="2737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1C9F361-5E09-45DF-9192-507DA0AE66DB}" type="slidenum">
              <a:rPr lang="ru-RU" sz="1600" b="0" strike="noStrike" spc="-1">
                <a:solidFill>
                  <a:srgbClr val="595959"/>
                </a:solidFill>
                <a:latin typeface="Arial"/>
                <a:ea typeface="DejaVu Sans"/>
              </a:rPr>
              <a:t>3</a:t>
            </a:fld>
            <a:endParaRPr lang="ru-RU" sz="1600" b="0" strike="noStrike" spc="-1">
              <a:latin typeface="XO Orie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1766520" y="400680"/>
            <a:ext cx="1151136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spc="-1" dirty="0">
                <a:solidFill>
                  <a:srgbClr val="334286"/>
                </a:solidFill>
                <a:latin typeface="Arial"/>
                <a:ea typeface="DejaVu Sans"/>
              </a:rPr>
              <a:t>Произведено сельскохозяйственной продукции</a:t>
            </a:r>
            <a:endParaRPr lang="ru-RU" sz="2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334286"/>
                </a:solidFill>
                <a:latin typeface="Arial"/>
                <a:ea typeface="DejaVu Sans"/>
              </a:rPr>
              <a:t>центнеров</a:t>
            </a:r>
            <a:endParaRPr lang="ru-RU" sz="1600" b="0" strike="noStrike" spc="-1" dirty="0">
              <a:latin typeface="XO Oriel"/>
            </a:endParaRPr>
          </a:p>
        </p:txBody>
      </p:sp>
      <p:grpSp>
        <p:nvGrpSpPr>
          <p:cNvPr id="189" name="Group 3"/>
          <p:cNvGrpSpPr/>
          <p:nvPr/>
        </p:nvGrpSpPr>
        <p:grpSpPr>
          <a:xfrm>
            <a:off x="1439640" y="166680"/>
            <a:ext cx="10397880" cy="685440"/>
            <a:chOff x="1439640" y="166680"/>
            <a:chExt cx="10397880" cy="685440"/>
          </a:xfrm>
        </p:grpSpPr>
        <p:sp>
          <p:nvSpPr>
            <p:cNvPr id="190" name="CustomShape 4"/>
            <p:cNvSpPr/>
            <p:nvPr/>
          </p:nvSpPr>
          <p:spPr>
            <a:xfrm>
              <a:off x="1439640" y="231840"/>
              <a:ext cx="9339120" cy="620280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91" name="Group 5"/>
            <p:cNvGrpSpPr/>
            <p:nvPr/>
          </p:nvGrpSpPr>
          <p:grpSpPr>
            <a:xfrm>
              <a:off x="10712880" y="166680"/>
              <a:ext cx="1124640" cy="111600"/>
              <a:chOff x="10712880" y="166680"/>
              <a:chExt cx="1124640" cy="111600"/>
            </a:xfrm>
          </p:grpSpPr>
          <p:sp>
            <p:nvSpPr>
              <p:cNvPr id="192" name="CustomShape 6"/>
              <p:cNvSpPr/>
              <p:nvPr/>
            </p:nvSpPr>
            <p:spPr>
              <a:xfrm flipV="1">
                <a:off x="10848600" y="166320"/>
                <a:ext cx="9889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noFill/>
              <a:ln w="25560">
                <a:solidFill>
                  <a:srgbClr val="FFC32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93" name="Group 7"/>
              <p:cNvGrpSpPr/>
              <p:nvPr/>
            </p:nvGrpSpPr>
            <p:grpSpPr>
              <a:xfrm>
                <a:off x="10712880" y="180360"/>
                <a:ext cx="232200" cy="97920"/>
                <a:chOff x="10712880" y="180360"/>
                <a:chExt cx="232200" cy="97920"/>
              </a:xfrm>
            </p:grpSpPr>
            <p:sp>
              <p:nvSpPr>
                <p:cNvPr id="194" name="CustomShape 8"/>
                <p:cNvSpPr/>
                <p:nvPr/>
              </p:nvSpPr>
              <p:spPr>
                <a:xfrm>
                  <a:off x="10712880" y="180360"/>
                  <a:ext cx="23220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5" name="CustomShape 9"/>
                <p:cNvSpPr/>
                <p:nvPr/>
              </p:nvSpPr>
              <p:spPr>
                <a:xfrm>
                  <a:off x="10784520" y="180360"/>
                  <a:ext cx="9792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graphicFrame>
        <p:nvGraphicFramePr>
          <p:cNvPr id="196" name="Диаграмма 4"/>
          <p:cNvGraphicFramePr/>
          <p:nvPr>
            <p:extLst>
              <p:ext uri="{D42A27DB-BD31-4B8C-83A1-F6EECF244321}">
                <p14:modId xmlns:p14="http://schemas.microsoft.com/office/powerpoint/2010/main" val="1698625724"/>
              </p:ext>
            </p:extLst>
          </p:nvPr>
        </p:nvGraphicFramePr>
        <p:xfrm>
          <a:off x="1929960" y="1211940"/>
          <a:ext cx="9769320" cy="483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7" name="Group 10"/>
          <p:cNvGrpSpPr/>
          <p:nvPr/>
        </p:nvGrpSpPr>
        <p:grpSpPr>
          <a:xfrm>
            <a:off x="11699280" y="5694480"/>
            <a:ext cx="488520" cy="493200"/>
            <a:chOff x="11699280" y="5694480"/>
            <a:chExt cx="488520" cy="493200"/>
          </a:xfrm>
        </p:grpSpPr>
        <p:sp>
          <p:nvSpPr>
            <p:cNvPr id="198" name="CustomShape 11"/>
            <p:cNvSpPr/>
            <p:nvPr/>
          </p:nvSpPr>
          <p:spPr>
            <a:xfrm>
              <a:off x="11699280" y="5694480"/>
              <a:ext cx="488520" cy="4932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12"/>
            <p:cNvSpPr/>
            <p:nvPr/>
          </p:nvSpPr>
          <p:spPr>
            <a:xfrm>
              <a:off x="11878920" y="5813280"/>
              <a:ext cx="147960" cy="2826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0" name="CustomShape 13"/>
          <p:cNvSpPr/>
          <p:nvPr/>
        </p:nvSpPr>
        <p:spPr>
          <a:xfrm>
            <a:off x="8627400" y="6373080"/>
            <a:ext cx="3421080" cy="34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Рисунок 200"/>
          <p:cNvPicPr/>
          <p:nvPr/>
        </p:nvPicPr>
        <p:blipFill>
          <a:blip r:embed="rId4"/>
          <a:stretch/>
        </p:blipFill>
        <p:spPr>
          <a:xfrm>
            <a:off x="11016000" y="400680"/>
            <a:ext cx="886680" cy="89028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3"/>
          <p:cNvPicPr/>
          <p:nvPr/>
        </p:nvPicPr>
        <p:blipFill>
          <a:blip r:embed="rId5"/>
          <a:stretch/>
        </p:blipFill>
        <p:spPr>
          <a:xfrm>
            <a:off x="432360" y="576000"/>
            <a:ext cx="1006200" cy="1006200"/>
          </a:xfrm>
          <a:prstGeom prst="rect">
            <a:avLst/>
          </a:prstGeom>
          <a:ln>
            <a:noFill/>
          </a:ln>
        </p:spPr>
      </p:pic>
      <p:sp>
        <p:nvSpPr>
          <p:cNvPr id="203" name="CustomShape 14"/>
          <p:cNvSpPr/>
          <p:nvPr/>
        </p:nvSpPr>
        <p:spPr>
          <a:xfrm>
            <a:off x="6672240" y="3429000"/>
            <a:ext cx="100692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FFF6E9"/>
                </a:solidFill>
                <a:latin typeface="Arial"/>
                <a:ea typeface="DejaVu Sans"/>
              </a:rPr>
              <a:t>104</a:t>
            </a:r>
            <a:r>
              <a:rPr lang="ru-RU" sz="1600" b="1" strike="noStrike" spc="-1" dirty="0">
                <a:solidFill>
                  <a:srgbClr val="FFF6E9"/>
                </a:solidFill>
                <a:latin typeface="Arial"/>
                <a:ea typeface="DejaVu Sans"/>
              </a:rPr>
              <a:t>,6%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Table 1"/>
          <p:cNvGraphicFramePr/>
          <p:nvPr>
            <p:extLst>
              <p:ext uri="{D42A27DB-BD31-4B8C-83A1-F6EECF244321}">
                <p14:modId xmlns:p14="http://schemas.microsoft.com/office/powerpoint/2010/main" val="1314990188"/>
              </p:ext>
            </p:extLst>
          </p:nvPr>
        </p:nvGraphicFramePr>
        <p:xfrm>
          <a:off x="1503360" y="1625400"/>
          <a:ext cx="9409680" cy="4296840"/>
        </p:xfrm>
        <a:graphic>
          <a:graphicData uri="http://schemas.openxmlformats.org/drawingml/2006/table">
            <a:tbl>
              <a:tblPr/>
              <a:tblGrid>
                <a:gridCol w="3858120"/>
                <a:gridCol w="5551560"/>
              </a:tblGrid>
              <a:tr h="57852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Структура производства в разрезе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категорий хозяйств</a:t>
                      </a: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440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6241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Убранные площади к посевам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в хозяйствах всех категорий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18000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180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2020 год —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,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180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76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6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DejaVu Sans"/>
                        </a:rPr>
                        <a:t>%</a:t>
                      </a: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Доля сельскохозяйственных организаций: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2020 год —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72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ru-RU" sz="2200" b="1" strike="noStrike" spc="-1" dirty="0" smtClean="0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6</a:t>
                      </a:r>
                      <a:r>
                        <a:rPr lang="en-US" sz="2200" b="1" strike="noStrike" spc="-1" dirty="0" smtClean="0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6</a:t>
                      </a:r>
                      <a:r>
                        <a:rPr lang="ru-RU" sz="1600" b="1" strike="noStrike" spc="-1" dirty="0" smtClean="0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7</a:t>
                      </a:r>
                      <a:r>
                        <a:rPr lang="ru-RU" sz="1600" b="1" strike="noStrike" spc="-1" dirty="0" smtClean="0">
                          <a:solidFill>
                            <a:srgbClr val="C9211E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4400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4400"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1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Доля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крестьянских (фермерских) хозяйств и индивидуальных предпринимателей: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2020 год —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7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8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ru-RU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3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3,</a:t>
                      </a:r>
                      <a:r>
                        <a:rPr lang="en-US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3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440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6" name="CustomShape 2"/>
          <p:cNvSpPr/>
          <p:nvPr/>
        </p:nvSpPr>
        <p:spPr>
          <a:xfrm>
            <a:off x="9311040" y="6355800"/>
            <a:ext cx="2737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808080"/>
                </a:solidFill>
                <a:latin typeface="Arial"/>
                <a:ea typeface="DejaVu Sans"/>
              </a:rPr>
              <a:t>4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584000" y="434520"/>
            <a:ext cx="9278280" cy="9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spc="-1">
                <a:solidFill>
                  <a:srgbClr val="334286"/>
                </a:solidFill>
                <a:latin typeface="Arial"/>
                <a:ea typeface="DejaVu Sans"/>
              </a:rPr>
              <a:t>Зерновые и зернобобовые (включая кукурузу)</a:t>
            </a:r>
            <a:endParaRPr lang="ru-RU" sz="2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334286"/>
                </a:solidFill>
                <a:latin typeface="Arial"/>
                <a:ea typeface="DejaVu Sans"/>
              </a:rPr>
              <a:t>процентов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>
              <a:latin typeface="XO Oriel"/>
            </a:endParaRPr>
          </a:p>
        </p:txBody>
      </p:sp>
      <p:grpSp>
        <p:nvGrpSpPr>
          <p:cNvPr id="208" name="Group 4"/>
          <p:cNvGrpSpPr/>
          <p:nvPr/>
        </p:nvGrpSpPr>
        <p:grpSpPr>
          <a:xfrm>
            <a:off x="1439640" y="166680"/>
            <a:ext cx="10397880" cy="685440"/>
            <a:chOff x="1439640" y="166680"/>
            <a:chExt cx="10397880" cy="685440"/>
          </a:xfrm>
        </p:grpSpPr>
        <p:sp>
          <p:nvSpPr>
            <p:cNvPr id="209" name="CustomShape 5"/>
            <p:cNvSpPr/>
            <p:nvPr/>
          </p:nvSpPr>
          <p:spPr>
            <a:xfrm>
              <a:off x="1439640" y="231840"/>
              <a:ext cx="9339120" cy="620280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10" name="Group 6"/>
            <p:cNvGrpSpPr/>
            <p:nvPr/>
          </p:nvGrpSpPr>
          <p:grpSpPr>
            <a:xfrm>
              <a:off x="10712880" y="166680"/>
              <a:ext cx="1124640" cy="111600"/>
              <a:chOff x="10712880" y="166680"/>
              <a:chExt cx="1124640" cy="111600"/>
            </a:xfrm>
          </p:grpSpPr>
          <p:sp>
            <p:nvSpPr>
              <p:cNvPr id="211" name="CustomShape 7"/>
              <p:cNvSpPr/>
              <p:nvPr/>
            </p:nvSpPr>
            <p:spPr>
              <a:xfrm flipV="1">
                <a:off x="10848600" y="166320"/>
                <a:ext cx="9889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noFill/>
              <a:ln w="25560">
                <a:solidFill>
                  <a:srgbClr val="FFC32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12" name="Group 8"/>
              <p:cNvGrpSpPr/>
              <p:nvPr/>
            </p:nvGrpSpPr>
            <p:grpSpPr>
              <a:xfrm>
                <a:off x="10712880" y="180360"/>
                <a:ext cx="232200" cy="97920"/>
                <a:chOff x="10712880" y="180360"/>
                <a:chExt cx="232200" cy="97920"/>
              </a:xfrm>
            </p:grpSpPr>
            <p:sp>
              <p:nvSpPr>
                <p:cNvPr id="213" name="CustomShape 9"/>
                <p:cNvSpPr/>
                <p:nvPr/>
              </p:nvSpPr>
              <p:spPr>
                <a:xfrm>
                  <a:off x="10712880" y="180360"/>
                  <a:ext cx="23220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CustomShape 10"/>
                <p:cNvSpPr/>
                <p:nvPr/>
              </p:nvSpPr>
              <p:spPr>
                <a:xfrm>
                  <a:off x="10784520" y="180360"/>
                  <a:ext cx="9792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pic>
        <p:nvPicPr>
          <p:cNvPr id="215" name="Рисунок 28"/>
          <p:cNvPicPr/>
          <p:nvPr/>
        </p:nvPicPr>
        <p:blipFill>
          <a:blip r:embed="rId2"/>
          <a:stretch/>
        </p:blipFill>
        <p:spPr>
          <a:xfrm>
            <a:off x="5449940" y="433296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36"/>
          <p:cNvPicPr/>
          <p:nvPr/>
        </p:nvPicPr>
        <p:blipFill>
          <a:blip r:embed="rId3"/>
          <a:stretch/>
        </p:blipFill>
        <p:spPr>
          <a:xfrm>
            <a:off x="5472000" y="2664000"/>
            <a:ext cx="1074240" cy="1074240"/>
          </a:xfrm>
          <a:prstGeom prst="rect">
            <a:avLst/>
          </a:prstGeom>
          <a:ln>
            <a:noFill/>
          </a:ln>
        </p:spPr>
      </p:pic>
      <p:sp>
        <p:nvSpPr>
          <p:cNvPr id="217" name="CustomShape 11"/>
          <p:cNvSpPr/>
          <p:nvPr/>
        </p:nvSpPr>
        <p:spPr>
          <a:xfrm>
            <a:off x="11072520" y="2736000"/>
            <a:ext cx="85140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C9211E"/>
                </a:solidFill>
                <a:latin typeface="Arial"/>
                <a:ea typeface="DejaVu Sans"/>
              </a:rPr>
              <a:t>-</a:t>
            </a:r>
            <a:r>
              <a:rPr lang="en-US" sz="2200" b="1" strike="noStrike" spc="-1" dirty="0" smtClean="0">
                <a:solidFill>
                  <a:srgbClr val="C9211E"/>
                </a:solidFill>
                <a:latin typeface="Arial"/>
                <a:ea typeface="DejaVu Sans"/>
              </a:rPr>
              <a:t>5</a:t>
            </a:r>
            <a:r>
              <a:rPr lang="ru-RU" sz="1600" b="1" strike="noStrike" spc="-1" dirty="0" smtClean="0">
                <a:solidFill>
                  <a:srgbClr val="C9211E"/>
                </a:solidFill>
                <a:latin typeface="Arial"/>
                <a:ea typeface="DejaVu Sans"/>
              </a:rPr>
              <a:t>,5</a:t>
            </a:r>
            <a:r>
              <a:rPr lang="ru-RU" sz="16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218" name="CustomShape 12"/>
          <p:cNvSpPr/>
          <p:nvPr/>
        </p:nvSpPr>
        <p:spPr>
          <a:xfrm>
            <a:off x="11072520" y="4527140"/>
            <a:ext cx="93096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+</a:t>
            </a:r>
            <a:r>
              <a:rPr lang="en-US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5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,5</a:t>
            </a:r>
            <a:r>
              <a:rPr lang="ru-RU" sz="16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pic>
        <p:nvPicPr>
          <p:cNvPr id="219" name="Рисунок 18"/>
          <p:cNvPicPr/>
          <p:nvPr/>
        </p:nvPicPr>
        <p:blipFill>
          <a:blip r:embed="rId4"/>
          <a:stretch/>
        </p:blipFill>
        <p:spPr>
          <a:xfrm>
            <a:off x="432000" y="578160"/>
            <a:ext cx="1075320" cy="1075320"/>
          </a:xfrm>
          <a:prstGeom prst="rect">
            <a:avLst/>
          </a:prstGeom>
          <a:ln>
            <a:noFill/>
          </a:ln>
        </p:spPr>
      </p:pic>
      <p:sp>
        <p:nvSpPr>
          <p:cNvPr id="220" name="CustomShape 13"/>
          <p:cNvSpPr/>
          <p:nvPr/>
        </p:nvSpPr>
        <p:spPr>
          <a:xfrm>
            <a:off x="11193840" y="3132660"/>
            <a:ext cx="643680" cy="355680"/>
          </a:xfrm>
          <a:prstGeom prst="flowChartMerge">
            <a:avLst/>
          </a:prstGeom>
          <a:solidFill>
            <a:srgbClr val="C9211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4"/>
          <p:cNvSpPr/>
          <p:nvPr/>
        </p:nvSpPr>
        <p:spPr>
          <a:xfrm>
            <a:off x="11226180" y="491090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2" name="Group 15"/>
          <p:cNvGrpSpPr/>
          <p:nvPr/>
        </p:nvGrpSpPr>
        <p:grpSpPr>
          <a:xfrm>
            <a:off x="11699280" y="5694120"/>
            <a:ext cx="488520" cy="493200"/>
            <a:chOff x="11699280" y="5694120"/>
            <a:chExt cx="488520" cy="493200"/>
          </a:xfrm>
        </p:grpSpPr>
        <p:sp>
          <p:nvSpPr>
            <p:cNvPr id="223" name="CustomShape 16"/>
            <p:cNvSpPr/>
            <p:nvPr/>
          </p:nvSpPr>
          <p:spPr>
            <a:xfrm>
              <a:off x="11699280" y="5694120"/>
              <a:ext cx="488520" cy="4932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17"/>
            <p:cNvSpPr/>
            <p:nvPr/>
          </p:nvSpPr>
          <p:spPr>
            <a:xfrm>
              <a:off x="11878920" y="5812920"/>
              <a:ext cx="147960" cy="2826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25" name="Рисунок 222"/>
          <p:cNvPicPr/>
          <p:nvPr/>
        </p:nvPicPr>
        <p:blipFill>
          <a:blip r:embed="rId6"/>
          <a:stretch/>
        </p:blipFill>
        <p:spPr>
          <a:xfrm>
            <a:off x="10990800" y="360000"/>
            <a:ext cx="886680" cy="890280"/>
          </a:xfrm>
          <a:prstGeom prst="rect">
            <a:avLst/>
          </a:prstGeom>
          <a:ln>
            <a:noFill/>
          </a:ln>
        </p:spPr>
      </p:pic>
      <p:sp>
        <p:nvSpPr>
          <p:cNvPr id="226" name="CustomShape 18"/>
          <p:cNvSpPr/>
          <p:nvPr/>
        </p:nvSpPr>
        <p:spPr>
          <a:xfrm>
            <a:off x="3698065" y="407866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9"/>
          <p:cNvSpPr/>
          <p:nvPr/>
        </p:nvSpPr>
        <p:spPr>
          <a:xfrm>
            <a:off x="3639368" y="3675960"/>
            <a:ext cx="1006560" cy="47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+</a:t>
            </a:r>
            <a:r>
              <a:rPr lang="ru-RU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1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1"/>
          <p:cNvGraphicFramePr/>
          <p:nvPr>
            <p:extLst>
              <p:ext uri="{D42A27DB-BD31-4B8C-83A1-F6EECF244321}">
                <p14:modId xmlns:p14="http://schemas.microsoft.com/office/powerpoint/2010/main" val="3470832872"/>
              </p:ext>
            </p:extLst>
          </p:nvPr>
        </p:nvGraphicFramePr>
        <p:xfrm>
          <a:off x="1342080" y="1400760"/>
          <a:ext cx="9504000" cy="4945472"/>
        </p:xfrm>
        <a:graphic>
          <a:graphicData uri="http://schemas.openxmlformats.org/drawingml/2006/table">
            <a:tbl>
              <a:tblPr/>
              <a:tblGrid>
                <a:gridCol w="3992760"/>
                <a:gridCol w="5511240"/>
              </a:tblGrid>
              <a:tr h="94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Структура производства в разрезе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категорий хозяйств</a:t>
                      </a: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656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Убранные площади к посевам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в хозяйствах всех категорий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2020 год — </a:t>
                      </a:r>
                      <a:r>
                        <a:rPr lang="en-US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88,2</a:t>
                      </a:r>
                      <a:r>
                        <a:rPr lang="ru-RU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595959"/>
                          </a:solidFill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98,4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r>
                        <a:rPr lang="ru-RU" sz="1800" b="0" strike="noStrike" spc="-1" dirty="0" smtClean="0">
                          <a:solidFill>
                            <a:srgbClr val="C9211E"/>
                          </a:solidFill>
                          <a:latin typeface="XO Oriel"/>
                          <a:ea typeface="Microsoft YaHei"/>
                        </a:rPr>
                        <a:t> 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Доля хозяйств населения: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2020 год — 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9</a:t>
                      </a:r>
                      <a:r>
                        <a:rPr lang="en-US" sz="1600" b="0" strike="noStrike" spc="-1" dirty="0" smtClean="0">
                          <a:latin typeface="Arial"/>
                        </a:rPr>
                        <a:t>4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,</a:t>
                      </a:r>
                      <a:r>
                        <a:rPr lang="en-US" sz="1600" b="0" strike="noStrike" spc="-1" dirty="0" smtClean="0">
                          <a:latin typeface="Arial"/>
                        </a:rPr>
                        <a:t>7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89</a:t>
                      </a:r>
                      <a:r>
                        <a:rPr lang="ru-RU" sz="1600" b="1" strike="noStrike" spc="-1" dirty="0" smtClean="0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5</a:t>
                      </a:r>
                      <a:r>
                        <a:rPr lang="ru-RU" sz="1600" b="1" strike="noStrike" spc="-1" dirty="0" smtClean="0">
                          <a:solidFill>
                            <a:srgbClr val="FF000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solidFill>
                          <a:srgbClr val="FF000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Доля крестьянских (фермерских) хозяйств и индивидуальных предпринимателей: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2020 год — 3,1%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7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3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Доля сельскохозяйственных организаций: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2020 год — </a:t>
                      </a:r>
                      <a:r>
                        <a:rPr lang="en-US" sz="1600" b="0" strike="noStrike" spc="-1" dirty="0" smtClean="0">
                          <a:latin typeface="Arial"/>
                        </a:rPr>
                        <a:t>2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,</a:t>
                      </a:r>
                      <a:r>
                        <a:rPr lang="en-US" sz="1600" b="0" strike="noStrike" spc="-1" dirty="0" smtClean="0">
                          <a:latin typeface="Arial"/>
                        </a:rPr>
                        <a:t>2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3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2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9" name="CustomShape 2"/>
          <p:cNvSpPr/>
          <p:nvPr/>
        </p:nvSpPr>
        <p:spPr>
          <a:xfrm>
            <a:off x="9311040" y="6355800"/>
            <a:ext cx="2737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808080"/>
                </a:solidFill>
                <a:latin typeface="Arial"/>
                <a:ea typeface="DejaVu Sans"/>
              </a:rPr>
              <a:t>5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1800000" y="432000"/>
            <a:ext cx="9278280" cy="9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spc="-1">
                <a:solidFill>
                  <a:srgbClr val="334286"/>
                </a:solidFill>
                <a:latin typeface="Arial"/>
                <a:ea typeface="DejaVu Sans"/>
              </a:rPr>
              <a:t>Картофель</a:t>
            </a:r>
            <a:endParaRPr lang="ru-RU" sz="2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334286"/>
                </a:solidFill>
                <a:latin typeface="Arial"/>
                <a:ea typeface="DejaVu Sans"/>
              </a:rPr>
              <a:t>процентов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>
              <a:latin typeface="XO Oriel"/>
            </a:endParaRPr>
          </a:p>
        </p:txBody>
      </p:sp>
      <p:grpSp>
        <p:nvGrpSpPr>
          <p:cNvPr id="231" name="Group 4"/>
          <p:cNvGrpSpPr/>
          <p:nvPr/>
        </p:nvGrpSpPr>
        <p:grpSpPr>
          <a:xfrm>
            <a:off x="1439640" y="166680"/>
            <a:ext cx="10397880" cy="685440"/>
            <a:chOff x="1439640" y="166680"/>
            <a:chExt cx="10397880" cy="685440"/>
          </a:xfrm>
        </p:grpSpPr>
        <p:sp>
          <p:nvSpPr>
            <p:cNvPr id="232" name="CustomShape 5"/>
            <p:cNvSpPr/>
            <p:nvPr/>
          </p:nvSpPr>
          <p:spPr>
            <a:xfrm>
              <a:off x="1439640" y="231840"/>
              <a:ext cx="9339120" cy="620280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10712880" y="166680"/>
              <a:ext cx="1124640" cy="111600"/>
              <a:chOff x="10712880" y="166680"/>
              <a:chExt cx="1124640" cy="111600"/>
            </a:xfrm>
          </p:grpSpPr>
          <p:sp>
            <p:nvSpPr>
              <p:cNvPr id="234" name="CustomShape 7"/>
              <p:cNvSpPr/>
              <p:nvPr/>
            </p:nvSpPr>
            <p:spPr>
              <a:xfrm flipV="1">
                <a:off x="10848600" y="166320"/>
                <a:ext cx="9889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noFill/>
              <a:ln w="25560">
                <a:solidFill>
                  <a:srgbClr val="FFC32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35" name="Group 8"/>
              <p:cNvGrpSpPr/>
              <p:nvPr/>
            </p:nvGrpSpPr>
            <p:grpSpPr>
              <a:xfrm>
                <a:off x="10712880" y="180360"/>
                <a:ext cx="232200" cy="97920"/>
                <a:chOff x="10712880" y="180360"/>
                <a:chExt cx="232200" cy="97920"/>
              </a:xfrm>
            </p:grpSpPr>
            <p:sp>
              <p:nvSpPr>
                <p:cNvPr id="236" name="CustomShape 9"/>
                <p:cNvSpPr/>
                <p:nvPr/>
              </p:nvSpPr>
              <p:spPr>
                <a:xfrm>
                  <a:off x="10712880" y="180360"/>
                  <a:ext cx="23220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7" name="CustomShape 10"/>
                <p:cNvSpPr/>
                <p:nvPr/>
              </p:nvSpPr>
              <p:spPr>
                <a:xfrm>
                  <a:off x="10784520" y="180360"/>
                  <a:ext cx="9792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pic>
        <p:nvPicPr>
          <p:cNvPr id="238" name="Рисунок 28"/>
          <p:cNvPicPr/>
          <p:nvPr/>
        </p:nvPicPr>
        <p:blipFill>
          <a:blip r:embed="rId2"/>
          <a:stretch/>
        </p:blipFill>
        <p:spPr>
          <a:xfrm>
            <a:off x="5378400" y="360432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39" name="Рисунок 36"/>
          <p:cNvPicPr/>
          <p:nvPr/>
        </p:nvPicPr>
        <p:blipFill>
          <a:blip r:embed="rId3"/>
          <a:stretch/>
        </p:blipFill>
        <p:spPr>
          <a:xfrm>
            <a:off x="5400000" y="484560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8"/>
          <p:cNvPicPr/>
          <p:nvPr/>
        </p:nvPicPr>
        <p:blipFill>
          <a:blip r:embed="rId4"/>
          <a:stretch/>
        </p:blipFill>
        <p:spPr>
          <a:xfrm>
            <a:off x="432000" y="578160"/>
            <a:ext cx="1075320" cy="1075320"/>
          </a:xfrm>
          <a:prstGeom prst="rect">
            <a:avLst/>
          </a:prstGeom>
          <a:ln>
            <a:noFill/>
          </a:ln>
        </p:spPr>
      </p:pic>
      <p:sp>
        <p:nvSpPr>
          <p:cNvPr id="242" name="CustomShape 12"/>
          <p:cNvSpPr/>
          <p:nvPr/>
        </p:nvSpPr>
        <p:spPr>
          <a:xfrm>
            <a:off x="10940826" y="2434212"/>
            <a:ext cx="851400" cy="3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FF0000"/>
                </a:solidFill>
                <a:latin typeface="Arial"/>
                <a:ea typeface="DejaVu Sans"/>
              </a:rPr>
              <a:t>-</a:t>
            </a:r>
            <a:r>
              <a:rPr lang="en-US" sz="2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5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2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FF0000"/>
              </a:solidFill>
              <a:latin typeface="XO Oriel"/>
            </a:endParaRPr>
          </a:p>
        </p:txBody>
      </p:sp>
      <p:sp>
        <p:nvSpPr>
          <p:cNvPr id="244" name="CustomShape 14"/>
          <p:cNvSpPr/>
          <p:nvPr/>
        </p:nvSpPr>
        <p:spPr>
          <a:xfrm>
            <a:off x="10915337" y="3719165"/>
            <a:ext cx="931680" cy="4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+4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2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sp>
        <p:nvSpPr>
          <p:cNvPr id="246" name="CustomShape 16"/>
          <p:cNvSpPr/>
          <p:nvPr/>
        </p:nvSpPr>
        <p:spPr>
          <a:xfrm>
            <a:off x="10940826" y="4926025"/>
            <a:ext cx="93168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+1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pic>
        <p:nvPicPr>
          <p:cNvPr id="247" name="Рисунок 4"/>
          <p:cNvPicPr/>
          <p:nvPr/>
        </p:nvPicPr>
        <p:blipFill>
          <a:blip r:embed="rId5"/>
          <a:stretch/>
        </p:blipFill>
        <p:spPr>
          <a:xfrm>
            <a:off x="5400000" y="2384280"/>
            <a:ext cx="1074240" cy="1074240"/>
          </a:xfrm>
          <a:prstGeom prst="rect">
            <a:avLst/>
          </a:prstGeom>
          <a:ln>
            <a:noFill/>
          </a:ln>
        </p:spPr>
      </p:pic>
      <p:grpSp>
        <p:nvGrpSpPr>
          <p:cNvPr id="248" name="Group 17"/>
          <p:cNvGrpSpPr/>
          <p:nvPr/>
        </p:nvGrpSpPr>
        <p:grpSpPr>
          <a:xfrm>
            <a:off x="11699280" y="5694120"/>
            <a:ext cx="488520" cy="493200"/>
            <a:chOff x="11699280" y="5694120"/>
            <a:chExt cx="488520" cy="493200"/>
          </a:xfrm>
        </p:grpSpPr>
        <p:sp>
          <p:nvSpPr>
            <p:cNvPr id="249" name="CustomShape 18"/>
            <p:cNvSpPr/>
            <p:nvPr/>
          </p:nvSpPr>
          <p:spPr>
            <a:xfrm>
              <a:off x="11699280" y="5694120"/>
              <a:ext cx="488520" cy="4932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19"/>
            <p:cNvSpPr/>
            <p:nvPr/>
          </p:nvSpPr>
          <p:spPr>
            <a:xfrm>
              <a:off x="11878920" y="5812920"/>
              <a:ext cx="147960" cy="282600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51" name="Рисунок 248"/>
          <p:cNvPicPr/>
          <p:nvPr/>
        </p:nvPicPr>
        <p:blipFill>
          <a:blip r:embed="rId7"/>
          <a:stretch/>
        </p:blipFill>
        <p:spPr>
          <a:xfrm>
            <a:off x="11016000" y="360000"/>
            <a:ext cx="886680" cy="890280"/>
          </a:xfrm>
          <a:prstGeom prst="rect">
            <a:avLst/>
          </a:prstGeom>
          <a:ln>
            <a:noFill/>
          </a:ln>
        </p:spPr>
      </p:pic>
      <p:sp>
        <p:nvSpPr>
          <p:cNvPr id="253" name="CustomShape 21"/>
          <p:cNvSpPr/>
          <p:nvPr/>
        </p:nvSpPr>
        <p:spPr>
          <a:xfrm>
            <a:off x="3431880" y="3459960"/>
            <a:ext cx="1126440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00B050"/>
                </a:solidFill>
                <a:latin typeface="Arial"/>
                <a:ea typeface="DejaVu Sans"/>
              </a:rPr>
              <a:t>+</a:t>
            </a:r>
            <a:r>
              <a:rPr lang="ru-RU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10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2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sp>
        <p:nvSpPr>
          <p:cNvPr id="28" name="CustomShape 11"/>
          <p:cNvSpPr/>
          <p:nvPr/>
        </p:nvSpPr>
        <p:spPr>
          <a:xfrm>
            <a:off x="3625301" y="388872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13"/>
          <p:cNvSpPr/>
          <p:nvPr/>
        </p:nvSpPr>
        <p:spPr>
          <a:xfrm>
            <a:off x="11002392" y="2826468"/>
            <a:ext cx="643680" cy="355680"/>
          </a:xfrm>
          <a:prstGeom prst="flowChartMerge">
            <a:avLst/>
          </a:prstGeom>
          <a:solidFill>
            <a:srgbClr val="C9211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11"/>
          <p:cNvSpPr/>
          <p:nvPr/>
        </p:nvSpPr>
        <p:spPr>
          <a:xfrm>
            <a:off x="11074392" y="4126516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CustomShape 11"/>
          <p:cNvSpPr/>
          <p:nvPr/>
        </p:nvSpPr>
        <p:spPr>
          <a:xfrm>
            <a:off x="11080368" y="5300752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Table 1"/>
          <p:cNvGraphicFramePr/>
          <p:nvPr>
            <p:extLst>
              <p:ext uri="{D42A27DB-BD31-4B8C-83A1-F6EECF244321}">
                <p14:modId xmlns:p14="http://schemas.microsoft.com/office/powerpoint/2010/main" val="2286155334"/>
              </p:ext>
            </p:extLst>
          </p:nvPr>
        </p:nvGraphicFramePr>
        <p:xfrm>
          <a:off x="1198080" y="1692000"/>
          <a:ext cx="9504000" cy="4630136"/>
        </p:xfrm>
        <a:graphic>
          <a:graphicData uri="http://schemas.openxmlformats.org/drawingml/2006/table">
            <a:tbl>
              <a:tblPr/>
              <a:tblGrid>
                <a:gridCol w="3992760"/>
                <a:gridCol w="5511240"/>
              </a:tblGrid>
              <a:tr h="948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Структура производства в разрезе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595959"/>
                          </a:solidFill>
                          <a:latin typeface="Arial"/>
                        </a:rPr>
                        <a:t>категорий хозяйств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656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 smtClean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Убранные площади к посевам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в хозяйствах всех категорий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2020 год — </a:t>
                      </a:r>
                      <a:r>
                        <a:rPr lang="en-US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60,7</a:t>
                      </a:r>
                      <a:r>
                        <a:rPr lang="ru-RU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</a:rPr>
                        <a:t>%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595959"/>
                          </a:solidFill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en-US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85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,</a:t>
                      </a:r>
                      <a:r>
                        <a:rPr lang="en-US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6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%</a:t>
                      </a:r>
                      <a:r>
                        <a:rPr lang="ru-RU" sz="1800" b="0" strike="noStrike" spc="-1" dirty="0" smtClean="0">
                          <a:solidFill>
                            <a:srgbClr val="00B050"/>
                          </a:solidFill>
                          <a:latin typeface="XO Oriel"/>
                          <a:ea typeface="Microsoft YaHei"/>
                        </a:rPr>
                        <a:t> </a:t>
                      </a:r>
                    </a:p>
                    <a:p>
                      <a:pPr marL="7200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Доля хозяйств населения: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</a:rPr>
                        <a:t>2020 год — </a:t>
                      </a:r>
                      <a:r>
                        <a:rPr lang="ru-RU" sz="1600" b="0" strike="noStrike" spc="-1" dirty="0" smtClean="0">
                          <a:latin typeface="Arial"/>
                        </a:rPr>
                        <a:t>82,2%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2021 год — </a:t>
                      </a:r>
                      <a:r>
                        <a:rPr lang="ru-RU" sz="22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82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Arial"/>
                          <a:ea typeface="Microsoft YaHei"/>
                        </a:rPr>
                        <a:t>,9%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</a:rPr>
                        <a:t>Доля крестьянских (фермерских) хозяйств и индивидуальных предпринимателей: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</a:rPr>
                        <a:t>2020 год — 11,6%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  <a:ea typeface="Microsoft YaHei"/>
                        </a:rPr>
                        <a:t>2021 год — </a:t>
                      </a:r>
                      <a:r>
                        <a:rPr lang="ru-RU" sz="2400" b="1" strike="noStrike" spc="-1" dirty="0" smtClean="0">
                          <a:solidFill>
                            <a:srgbClr val="00B050"/>
                          </a:solidFill>
                          <a:latin typeface="+mn-lt"/>
                          <a:ea typeface="Microsoft YaHei"/>
                        </a:rPr>
                        <a:t>11</a:t>
                      </a:r>
                      <a:r>
                        <a:rPr lang="ru-RU" sz="1600" b="1" strike="noStrike" spc="-1" dirty="0" smtClean="0">
                          <a:solidFill>
                            <a:srgbClr val="00B050"/>
                          </a:solidFill>
                          <a:latin typeface="+mn-lt"/>
                          <a:ea typeface="Microsoft YaHei"/>
                        </a:rPr>
                        <a:t>,7%</a:t>
                      </a:r>
                      <a:endParaRPr lang="ru-RU" sz="1600" b="0" strike="noStrike" spc="-1" dirty="0">
                        <a:solidFill>
                          <a:srgbClr val="00B050"/>
                        </a:solidFill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9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</a:rPr>
                        <a:t>Доля сельскохозяйственных организаций: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</a:rPr>
                        <a:t>2020 год — 6,1%</a:t>
                      </a:r>
                      <a:endParaRPr lang="ru-RU" sz="1600" b="0" strike="noStrike" spc="-1" dirty="0" smtClean="0"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+mn-lt"/>
                          <a:ea typeface="Microsoft YaHei"/>
                        </a:rPr>
                        <a:t>2021 год — </a:t>
                      </a:r>
                      <a:r>
                        <a:rPr lang="ru-RU" sz="2200" b="1" strike="noStrike" spc="-1" dirty="0" smtClean="0">
                          <a:solidFill>
                            <a:srgbClr val="FF0000"/>
                          </a:solidFill>
                          <a:latin typeface="+mn-lt"/>
                          <a:ea typeface="Microsoft YaHei"/>
                        </a:rPr>
                        <a:t>5</a:t>
                      </a:r>
                      <a:r>
                        <a:rPr lang="ru-RU" sz="1600" b="1" strike="noStrike" spc="-1" dirty="0" smtClean="0">
                          <a:solidFill>
                            <a:srgbClr val="FF0000"/>
                          </a:solidFill>
                          <a:latin typeface="+mn-lt"/>
                          <a:ea typeface="Microsoft YaHei"/>
                        </a:rPr>
                        <a:t>,3%</a:t>
                      </a:r>
                      <a:endParaRPr lang="ru-RU" sz="1600" b="0" strike="noStrike" spc="-1" dirty="0" smtClean="0">
                        <a:solidFill>
                          <a:srgbClr val="FF0000"/>
                        </a:solidFill>
                        <a:latin typeface="XO Orie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XO Oriel"/>
                      </a:endParaRPr>
                    </a:p>
                  </a:txBody>
                  <a:tcPr marL="90000" marR="90000">
                    <a:lnL w="12240">
                      <a:noFill/>
                    </a:lnL>
                    <a:lnR w="12240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5" name="CustomShape 2"/>
          <p:cNvSpPr/>
          <p:nvPr/>
        </p:nvSpPr>
        <p:spPr>
          <a:xfrm>
            <a:off x="9311040" y="6355800"/>
            <a:ext cx="27374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808080"/>
                </a:solidFill>
                <a:latin typeface="Arial"/>
                <a:ea typeface="DejaVu Sans"/>
              </a:rPr>
              <a:t>6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1879200" y="576000"/>
            <a:ext cx="9278280" cy="9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spc="-1">
                <a:solidFill>
                  <a:srgbClr val="334286"/>
                </a:solidFill>
                <a:latin typeface="Arial"/>
                <a:ea typeface="DejaVu Sans"/>
              </a:rPr>
              <a:t>Овощи открытого и закрытого грунта</a:t>
            </a:r>
            <a:endParaRPr lang="ru-RU" sz="2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334286"/>
                </a:solidFill>
                <a:latin typeface="Arial"/>
                <a:ea typeface="DejaVu Sans"/>
              </a:rPr>
              <a:t>процентов</a:t>
            </a:r>
            <a:endParaRPr lang="ru-RU" sz="16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>
              <a:latin typeface="XO Oriel"/>
            </a:endParaRPr>
          </a:p>
        </p:txBody>
      </p:sp>
      <p:grpSp>
        <p:nvGrpSpPr>
          <p:cNvPr id="257" name="Group 4"/>
          <p:cNvGrpSpPr/>
          <p:nvPr/>
        </p:nvGrpSpPr>
        <p:grpSpPr>
          <a:xfrm>
            <a:off x="1439640" y="166680"/>
            <a:ext cx="10397880" cy="685440"/>
            <a:chOff x="1439640" y="166680"/>
            <a:chExt cx="10397880" cy="685440"/>
          </a:xfrm>
        </p:grpSpPr>
        <p:sp>
          <p:nvSpPr>
            <p:cNvPr id="258" name="CustomShape 5"/>
            <p:cNvSpPr/>
            <p:nvPr/>
          </p:nvSpPr>
          <p:spPr>
            <a:xfrm>
              <a:off x="1439640" y="231840"/>
              <a:ext cx="9339120" cy="620280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noFill/>
            <a:ln w="25560">
              <a:solidFill>
                <a:srgbClr val="33428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9" name="Group 6"/>
            <p:cNvGrpSpPr/>
            <p:nvPr/>
          </p:nvGrpSpPr>
          <p:grpSpPr>
            <a:xfrm>
              <a:off x="10712880" y="166680"/>
              <a:ext cx="1124640" cy="111600"/>
              <a:chOff x="10712880" y="166680"/>
              <a:chExt cx="1124640" cy="111600"/>
            </a:xfrm>
          </p:grpSpPr>
          <p:sp>
            <p:nvSpPr>
              <p:cNvPr id="260" name="CustomShape 7"/>
              <p:cNvSpPr/>
              <p:nvPr/>
            </p:nvSpPr>
            <p:spPr>
              <a:xfrm flipV="1">
                <a:off x="10848600" y="166320"/>
                <a:ext cx="988920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noFill/>
              <a:ln w="25560">
                <a:solidFill>
                  <a:srgbClr val="FFC32E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61" name="Group 8"/>
              <p:cNvGrpSpPr/>
              <p:nvPr/>
            </p:nvGrpSpPr>
            <p:grpSpPr>
              <a:xfrm>
                <a:off x="10712880" y="180360"/>
                <a:ext cx="232200" cy="97920"/>
                <a:chOff x="10712880" y="180360"/>
                <a:chExt cx="232200" cy="97920"/>
              </a:xfrm>
            </p:grpSpPr>
            <p:sp>
              <p:nvSpPr>
                <p:cNvPr id="262" name="CustomShape 9"/>
                <p:cNvSpPr/>
                <p:nvPr/>
              </p:nvSpPr>
              <p:spPr>
                <a:xfrm>
                  <a:off x="10712880" y="180360"/>
                  <a:ext cx="23220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3" name="CustomShape 10"/>
                <p:cNvSpPr/>
                <p:nvPr/>
              </p:nvSpPr>
              <p:spPr>
                <a:xfrm>
                  <a:off x="10784520" y="180360"/>
                  <a:ext cx="97920" cy="9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</p:grpSp>
      <p:pic>
        <p:nvPicPr>
          <p:cNvPr id="264" name="Рисунок 28"/>
          <p:cNvPicPr/>
          <p:nvPr/>
        </p:nvPicPr>
        <p:blipFill>
          <a:blip r:embed="rId2"/>
          <a:stretch/>
        </p:blipFill>
        <p:spPr>
          <a:xfrm>
            <a:off x="5259600" y="382388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65" name="Рисунок 4"/>
          <p:cNvPicPr/>
          <p:nvPr/>
        </p:nvPicPr>
        <p:blipFill>
          <a:blip r:embed="rId3"/>
          <a:stretch/>
        </p:blipFill>
        <p:spPr>
          <a:xfrm>
            <a:off x="5256000" y="259560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36"/>
          <p:cNvPicPr/>
          <p:nvPr/>
        </p:nvPicPr>
        <p:blipFill>
          <a:blip r:embed="rId4"/>
          <a:stretch/>
        </p:blipFill>
        <p:spPr>
          <a:xfrm>
            <a:off x="5256000" y="5116240"/>
            <a:ext cx="1074240" cy="1074240"/>
          </a:xfrm>
          <a:prstGeom prst="rect">
            <a:avLst/>
          </a:prstGeom>
          <a:ln>
            <a:noFill/>
          </a:ln>
        </p:spPr>
      </p:pic>
      <p:pic>
        <p:nvPicPr>
          <p:cNvPr id="267" name="Рисунок 11"/>
          <p:cNvPicPr/>
          <p:nvPr/>
        </p:nvPicPr>
        <p:blipFill>
          <a:blip r:embed="rId5"/>
          <a:stretch/>
        </p:blipFill>
        <p:spPr>
          <a:xfrm>
            <a:off x="578160" y="578160"/>
            <a:ext cx="1075320" cy="1075320"/>
          </a:xfrm>
          <a:prstGeom prst="rect">
            <a:avLst/>
          </a:prstGeom>
          <a:ln>
            <a:noFill/>
          </a:ln>
        </p:spPr>
      </p:pic>
      <p:sp>
        <p:nvSpPr>
          <p:cNvPr id="268" name="CustomShape 11"/>
          <p:cNvSpPr/>
          <p:nvPr/>
        </p:nvSpPr>
        <p:spPr>
          <a:xfrm>
            <a:off x="10944000" y="2664000"/>
            <a:ext cx="933840" cy="35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00B050"/>
                </a:solidFill>
                <a:latin typeface="Arial"/>
                <a:ea typeface="DejaVu Sans"/>
              </a:rPr>
              <a:t>+</a:t>
            </a:r>
            <a:r>
              <a:rPr lang="ru-RU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,7%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sp>
        <p:nvSpPr>
          <p:cNvPr id="270" name="CustomShape 13"/>
          <p:cNvSpPr/>
          <p:nvPr/>
        </p:nvSpPr>
        <p:spPr>
          <a:xfrm>
            <a:off x="11048700" y="5116240"/>
            <a:ext cx="851400" cy="3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-</a:t>
            </a:r>
            <a:r>
              <a:rPr lang="ru-RU" sz="2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0</a:t>
            </a:r>
            <a:r>
              <a:rPr lang="ru-RU" sz="16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,8%</a:t>
            </a:r>
            <a:endParaRPr lang="ru-RU" sz="1600" b="0" strike="noStrike" spc="-1" dirty="0">
              <a:solidFill>
                <a:srgbClr val="FF0000"/>
              </a:solidFill>
              <a:latin typeface="XO Oriel"/>
            </a:endParaRPr>
          </a:p>
        </p:txBody>
      </p:sp>
      <p:sp>
        <p:nvSpPr>
          <p:cNvPr id="272" name="CustomShape 15"/>
          <p:cNvSpPr/>
          <p:nvPr/>
        </p:nvSpPr>
        <p:spPr>
          <a:xfrm>
            <a:off x="11026440" y="3823880"/>
            <a:ext cx="851400" cy="3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+0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,1%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sp>
        <p:nvSpPr>
          <p:cNvPr id="273" name="CustomShape 16"/>
          <p:cNvSpPr/>
          <p:nvPr/>
        </p:nvSpPr>
        <p:spPr>
          <a:xfrm>
            <a:off x="11125080" y="421916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4" name="Рисунок 271"/>
          <p:cNvPicPr/>
          <p:nvPr/>
        </p:nvPicPr>
        <p:blipFill>
          <a:blip r:embed="rId6"/>
          <a:stretch/>
        </p:blipFill>
        <p:spPr>
          <a:xfrm>
            <a:off x="10944000" y="360000"/>
            <a:ext cx="886680" cy="890280"/>
          </a:xfrm>
          <a:prstGeom prst="rect">
            <a:avLst/>
          </a:prstGeom>
          <a:ln>
            <a:noFill/>
          </a:ln>
        </p:spPr>
      </p:pic>
      <p:sp>
        <p:nvSpPr>
          <p:cNvPr id="276" name="CustomShape 18"/>
          <p:cNvSpPr/>
          <p:nvPr/>
        </p:nvSpPr>
        <p:spPr>
          <a:xfrm>
            <a:off x="3185140" y="3707640"/>
            <a:ext cx="1254676" cy="3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+24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,</a:t>
            </a:r>
            <a:r>
              <a:rPr lang="en-US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9</a:t>
            </a:r>
            <a:r>
              <a:rPr lang="ru-RU" sz="1600" b="1" strike="noStrike" spc="-1" dirty="0" smtClean="0">
                <a:solidFill>
                  <a:srgbClr val="00B050"/>
                </a:solidFill>
                <a:latin typeface="Arial"/>
                <a:ea typeface="DejaVu Sans"/>
              </a:rPr>
              <a:t>%</a:t>
            </a:r>
            <a:endParaRPr lang="ru-RU" sz="1600" b="0" strike="noStrike" spc="-1" dirty="0">
              <a:solidFill>
                <a:srgbClr val="00B050"/>
              </a:solidFill>
              <a:latin typeface="XO Oriel"/>
            </a:endParaRPr>
          </a:p>
        </p:txBody>
      </p:sp>
      <p:sp>
        <p:nvSpPr>
          <p:cNvPr id="25" name="CustomShape 14"/>
          <p:cNvSpPr/>
          <p:nvPr/>
        </p:nvSpPr>
        <p:spPr>
          <a:xfrm>
            <a:off x="3359696" y="412596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4"/>
          <p:cNvSpPr/>
          <p:nvPr/>
        </p:nvSpPr>
        <p:spPr>
          <a:xfrm>
            <a:off x="11114280" y="3077560"/>
            <a:ext cx="571680" cy="283680"/>
          </a:xfrm>
          <a:prstGeom prst="flowChartExtract">
            <a:avLst/>
          </a:prstGeom>
          <a:solidFill>
            <a:srgbClr val="1CC531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3"/>
          <p:cNvSpPr/>
          <p:nvPr/>
        </p:nvSpPr>
        <p:spPr>
          <a:xfrm>
            <a:off x="11130300" y="5498560"/>
            <a:ext cx="643680" cy="355680"/>
          </a:xfrm>
          <a:prstGeom prst="flowChartMerge">
            <a:avLst/>
          </a:prstGeom>
          <a:solidFill>
            <a:srgbClr val="C9211E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4847</TotalTime>
  <Words>368</Words>
  <Application>Microsoft Office PowerPoint</Application>
  <PresentationFormat>Произвольный</PresentationFormat>
  <Paragraphs>94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Юлия Владинцева</dc:creator>
  <dc:description/>
  <cp:lastModifiedBy>Бигаева Татьяна Александровна</cp:lastModifiedBy>
  <cp:revision>158</cp:revision>
  <dcterms:created xsi:type="dcterms:W3CDTF">2020-03-31T09:31:17Z</dcterms:created>
  <dcterms:modified xsi:type="dcterms:W3CDTF">2021-10-21T09:54:12Z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0x010100EF2C69D198B107468DA909A9C208E4B3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  <property fmtid="{D5CDD505-2E9C-101B-9397-08002B2CF9AE}" pid="13" name="_dlc_DocIdItemGuid">
    <vt:lpwstr>85814b0f-b872-4dcc-9034-5aaa05ef83d1</vt:lpwstr>
  </property>
</Properties>
</file>